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80" r:id="rId2"/>
    <p:sldId id="256" r:id="rId3"/>
    <p:sldId id="257" r:id="rId4"/>
    <p:sldId id="267" r:id="rId5"/>
    <p:sldId id="273" r:id="rId6"/>
    <p:sldId id="275" r:id="rId7"/>
    <p:sldId id="269" r:id="rId8"/>
    <p:sldId id="271" r:id="rId9"/>
    <p:sldId id="276" r:id="rId10"/>
    <p:sldId id="277" r:id="rId11"/>
    <p:sldId id="278" r:id="rId12"/>
    <p:sldId id="279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9AB"/>
    <a:srgbClr val="5EB2D9"/>
    <a:srgbClr val="1F70A3"/>
    <a:srgbClr val="5EB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4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2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8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9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76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A54ED-3525-C6CE-07FC-AD9725AC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8F49B0-7C55-68F1-7D36-3A05A3589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41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7F3287-8C36-30CF-674D-0EA81AF2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8" y="327313"/>
            <a:ext cx="8271164" cy="620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24CBB4-7DAC-016C-342A-8480A2BE7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85" y="290947"/>
            <a:ext cx="4707084" cy="62761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2479C2-A91E-7D8D-AA45-427720A7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32" y="290947"/>
            <a:ext cx="4707083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E9BBE-C5B5-71D9-146C-B4F4201B8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229755"/>
            <a:ext cx="4667250" cy="6223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AC8E6-2D2A-0EE9-BD3D-3DDCE0A9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659" y="229755"/>
            <a:ext cx="4667250" cy="62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C64108-E080-41A6-A33F-977A1F8E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2388"/>
            <a:ext cx="12294273" cy="69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6153" y="547253"/>
            <a:ext cx="8479693" cy="4071741"/>
          </a:xfrm>
          <a:ln>
            <a:noFill/>
          </a:ln>
        </p:spPr>
        <p:txBody>
          <a:bodyPr/>
          <a:lstStyle/>
          <a:p>
            <a:pPr algn="ctr"/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Презентация проекта:</a:t>
            </a:r>
            <a:b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br>
              <a:rPr lang="ru-RU" sz="4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«</a:t>
            </a:r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Автоматизация сварочного производства путем внедрения роботов» </a:t>
            </a:r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 предприятии </a:t>
            </a:r>
            <a:b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ООО НПП «ЗЕВС»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EBAC7D3-8096-6926-0318-8345CEC76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70" y="4618995"/>
            <a:ext cx="4941458" cy="16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5651" y="-125820"/>
            <a:ext cx="10898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endParaRPr lang="en-US" dirty="0"/>
          </a:p>
          <a:p>
            <a:pPr algn="just"/>
            <a:endParaRPr lang="en-US" b="0" i="0" dirty="0">
              <a:effectLst/>
              <a:latin typeface="Roboto" panose="02000000000000000000" pitchFamily="2" charset="0"/>
            </a:endParaRPr>
          </a:p>
          <a:p>
            <a:pPr algn="just"/>
            <a:endParaRPr lang="en-US" dirty="0">
              <a:latin typeface="Roboto" panose="02000000000000000000" pitchFamily="2" charset="0"/>
            </a:endParaRPr>
          </a:p>
          <a:p>
            <a:r>
              <a:rPr lang="ru-RU" sz="2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Научно-производственное предприятие «Завод воздушных систем» (НПП «ЗЕВС») было создано в рамках программы импортозамещения для серийного производства систем кондиционирования воздуха с уровнем качества и характеристиками, соответствующими импортным аналогам.</a:t>
            </a:r>
            <a:endParaRPr lang="en-US" sz="2400" b="0" i="0" dirty="0">
              <a:effectLst/>
              <a:latin typeface="Verdana" panose="020B0604030504040204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  <a:p>
            <a:r>
              <a:rPr lang="ru-RU" sz="2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В компании собраны лучшие специалисты, имеющие огромный опыт разработки, проектирования и производства продукции современного европейского технического уровня. </a:t>
            </a:r>
            <a:endParaRPr lang="en-US" sz="2400" b="0" i="0" dirty="0">
              <a:effectLst/>
              <a:latin typeface="Verdana" panose="020B0604030504040204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  <a:p>
            <a:r>
              <a:rPr lang="ru-RU" sz="2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Имеющееся на заводе технологическое оборудование лидеров мирового станкостроения позволяет обеспечить производство качественных, конкурентоспособных систем кондиционирования воздуха, отвечающих европейским стандартам и требованиям самых взыскательных заказчиков в Российской Федерации.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2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780" y="485195"/>
            <a:ext cx="9290301" cy="13208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Стратегические цели ООО НПП «ЗЕВС» </a:t>
            </a:r>
            <a:r>
              <a:rPr lang="ru-RU" b="1" dirty="0">
                <a:solidFill>
                  <a:srgbClr val="5EB2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b="1" dirty="0">
              <a:solidFill>
                <a:srgbClr val="5EB2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00780" y="2039816"/>
            <a:ext cx="10770784" cy="454080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конкурентоспособности продукции;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Расширение рынка сбыта;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объема продаж;</a:t>
            </a:r>
          </a:p>
          <a:p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Расширение линейки производимой продукции;</a:t>
            </a:r>
          </a:p>
          <a:p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Улучшение имиджа, повышение известности предприятия и его продукции.</a:t>
            </a:r>
          </a:p>
          <a:p>
            <a:pPr marL="0" indent="0">
              <a:buNone/>
            </a:pPr>
            <a:r>
              <a:rPr lang="ru-RU" sz="2400" dirty="0"/>
              <a:t> </a:t>
            </a:r>
          </a:p>
          <a:p>
            <a:endParaRPr lang="ru-RU" sz="2400" dirty="0"/>
          </a:p>
          <a:p>
            <a:endParaRPr lang="ru-RU" sz="2400" dirty="0"/>
          </a:p>
          <a:p>
            <a:pPr lvl="0"/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lvl="0"/>
            <a:endParaRPr lang="ru-RU" sz="2400" dirty="0"/>
          </a:p>
          <a:p>
            <a:pPr lvl="0"/>
            <a:endParaRPr lang="ru-RU" sz="2400" dirty="0"/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413" y="231353"/>
            <a:ext cx="11257174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настоящее время наиболее явными проблемами производства  являются:</a:t>
            </a:r>
          </a:p>
          <a:p>
            <a:pPr algn="ctr"/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just"/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Дефицит квалифицированных кадров на рынке труда  (производительность труда сварщиков в диапазоне от 70% до 150%);   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Снижение производительности труда рабочего в течение рабочей смены, связанное с усталостью от мускульной работы при кантовании изделий;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Высокий процент брака, что требует дополнительную трудоемкость на ремонт дефектов, выявившихся в процессе изготовления.</a:t>
            </a:r>
          </a:p>
          <a:p>
            <a:pPr lvl="0"/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Предлагаемый проект «Автоматизации производства путем внедрения сварочных роботов» устраняет все вышеперечисленные проблемы в сварочном цехе и одновременно соответствует стратегическим целям развития предприятия в области модернизации производства. </a:t>
            </a:r>
          </a:p>
          <a:p>
            <a:r>
              <a:rPr lang="ru-RU" dirty="0"/>
              <a:t> 	</a:t>
            </a:r>
          </a:p>
          <a:p>
            <a:pPr lvl="0" algn="just">
              <a:lnSpc>
                <a:spcPct val="150000"/>
              </a:lnSpc>
            </a:pPr>
            <a:r>
              <a:rPr lang="ru-RU" dirty="0"/>
              <a:t>	</a:t>
            </a:r>
          </a:p>
          <a:p>
            <a:pPr lvl="0" algn="just">
              <a:lnSpc>
                <a:spcPct val="150000"/>
              </a:lnSpc>
            </a:pPr>
            <a:r>
              <a:rPr lang="ru-RU" dirty="0"/>
              <a:t>	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4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556" y="465058"/>
            <a:ext cx="1178329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+mj-lt"/>
              </a:rPr>
              <a:t>      </a:t>
            </a:r>
            <a:r>
              <a:rPr lang="ru-RU" sz="2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j-lt"/>
                <a:ea typeface="Verdana" panose="020B0604030504040204" pitchFamily="34" charset="0"/>
              </a:rPr>
              <a:t>Поддержание высочайшего качества выпуска продукции обеспечивается совершенными технологическими процессами с применением:</a:t>
            </a:r>
            <a:br>
              <a:rPr lang="ru-RU" sz="26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j-lt"/>
                <a:ea typeface="Verdana" panose="020B0604030504040204" pitchFamily="34" charset="0"/>
              </a:rPr>
            </a:br>
            <a:endParaRPr lang="en-US" sz="260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+mj-lt"/>
              <a:ea typeface="Verdana" panose="020B0604030504040204" pitchFamily="34" charset="0"/>
            </a:endParaRPr>
          </a:p>
          <a:p>
            <a:endParaRPr lang="ru-RU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профессиональных программных продуктов для проектирования и конструирования продукции, автоматизированных систем учета и контроля;</a:t>
            </a:r>
            <a:endParaRPr lang="en-US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высокоточного раскроя и обработки заготовок и деталей на станках с ЧПУ;</a:t>
            </a:r>
            <a:endParaRPr lang="en-US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входного контроля материалов и комплектующих изделий на участке входного контроля, оборудованного необходимыми стендами;</a:t>
            </a:r>
            <a:endParaRPr lang="en-US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проведения испытаний узлов на стендах;</a:t>
            </a:r>
            <a:endParaRPr lang="en-US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контроля технологических операций ОТК;</a:t>
            </a:r>
            <a:endParaRPr lang="en-US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ru-RU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периодических и типовых испытаний изделий в климатических камерах.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742" y="227445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проекта : 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49383" y="1012536"/>
            <a:ext cx="11513126" cy="5731164"/>
          </a:xfrm>
        </p:spPr>
        <p:txBody>
          <a:bodyPr>
            <a:normAutofit fontScale="47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  <a:t>Сокращение трудоемкости процесса сварки на 25-85%;</a:t>
            </a:r>
            <a:b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4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  <a:t>Повышение производительности за счет внедрения автоматизации роботизированных процессов в 5 раз при полуавтоматической сварке типа MIG-MAG и в 10 раз при газовольфрамовой сварке типа TIG в среде инертных газов;</a:t>
            </a:r>
            <a:b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4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  <a:t>Достижение повторяемости изделий (дупликация) при использовании роботизированной автоматической сварки;</a:t>
            </a:r>
            <a:b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4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  <a:t>Обеспечение стабильности выпуска продукции высокого качества и снижение процента брака до 1%;</a:t>
            </a:r>
            <a:b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4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  <a:t>Снижение себестоимости продукции;</a:t>
            </a:r>
            <a:b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4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4200" dirty="0">
                <a:latin typeface="Verdana" panose="020B0604030504040204" pitchFamily="34" charset="0"/>
                <a:ea typeface="Verdana" panose="020B0604030504040204" pitchFamily="34" charset="0"/>
              </a:rPr>
              <a:t>Минимизация влияния человеческого фактора на процесс сварки.</a:t>
            </a:r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lvl="0"/>
            <a:endParaRPr lang="ru-RU" sz="2400" dirty="0"/>
          </a:p>
          <a:p>
            <a:pPr lvl="0"/>
            <a:endParaRPr lang="ru-RU" sz="2400" dirty="0"/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67" y="41548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проекта: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291" y="1736282"/>
            <a:ext cx="12077699" cy="5495543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Уменьшение издержек производства;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Минимальная вероятность образования дефектов в сварных швах;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Снижение энергозатратности на 40%;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Снижение себестоимости на 4%;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Снижение % брака;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Уменьшение трудоемкости на 25%;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Привлечение рабочих более низкой квалификации;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Стабильно высокое качество выпускаемой продукции;</a:t>
            </a:r>
          </a:p>
          <a:p>
            <a:pPr lvl="0"/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Повышение безопасности работ.</a:t>
            </a:r>
          </a:p>
          <a:p>
            <a:pPr marL="0" lvl="0" indent="0">
              <a:buNone/>
            </a:pPr>
            <a:br>
              <a:rPr lang="ru-RU" sz="11200" dirty="0"/>
            </a:br>
            <a:endParaRPr lang="ru-RU" sz="11200" dirty="0"/>
          </a:p>
          <a:p>
            <a:pPr lvl="0"/>
            <a:endParaRPr lang="ru-RU" sz="3300" dirty="0"/>
          </a:p>
          <a:p>
            <a:pPr lvl="0"/>
            <a:endParaRPr lang="ru-RU" sz="2800" dirty="0"/>
          </a:p>
          <a:p>
            <a:pPr lvl="0"/>
            <a:endParaRPr lang="ru-RU" sz="2800" dirty="0"/>
          </a:p>
          <a:p>
            <a:pPr lvl="0"/>
            <a:endParaRPr lang="ru-RU" sz="2800" dirty="0"/>
          </a:p>
          <a:p>
            <a:pPr lvl="0"/>
            <a:endParaRPr lang="ru-RU" sz="2800" dirty="0"/>
          </a:p>
          <a:p>
            <a:pPr lvl="0"/>
            <a:endParaRPr lang="ru-RU" sz="2800" dirty="0"/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6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7F719-53B7-B4AD-B088-81766C83B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454" y="188187"/>
            <a:ext cx="4830909" cy="64412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C55FC-4D75-77FD-64F3-1664CDDA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90" y="188187"/>
            <a:ext cx="4830908" cy="64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5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458</Words>
  <Application>Microsoft Office PowerPoint</Application>
  <PresentationFormat>Широкоэкранный</PresentationFormat>
  <Paragraphs>74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Roboto</vt:lpstr>
      <vt:lpstr>Times New Roman</vt:lpstr>
      <vt:lpstr>Trebuchet MS</vt:lpstr>
      <vt:lpstr>Verdana</vt:lpstr>
      <vt:lpstr>Wingdings</vt:lpstr>
      <vt:lpstr>Wingdings 3</vt:lpstr>
      <vt:lpstr>Грань</vt:lpstr>
      <vt:lpstr>Презентация PowerPoint</vt:lpstr>
      <vt:lpstr>Презентация проекта:   «Автоматизация сварочного производства путем внедрения роботов» на предприятии  ООО НПП «ЗЕВС»</vt:lpstr>
      <vt:lpstr>Презентация PowerPoint</vt:lpstr>
      <vt:lpstr>Стратегические цели ООО НПП «ЗЕВС» : </vt:lpstr>
      <vt:lpstr>Презентация PowerPoint</vt:lpstr>
      <vt:lpstr>Презентация PowerPoint</vt:lpstr>
      <vt:lpstr>Цели проекта : </vt:lpstr>
      <vt:lpstr>Эффективность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«Разработка и внедрение плана по трудоемкости проектирования изделий в конструкторском бюро»</dc:title>
  <dc:creator>Базарова Анастасия Михайловна</dc:creator>
  <cp:lastModifiedBy>rck2.frp69@outlook.com</cp:lastModifiedBy>
  <cp:revision>76</cp:revision>
  <dcterms:created xsi:type="dcterms:W3CDTF">2017-09-18T06:13:08Z</dcterms:created>
  <dcterms:modified xsi:type="dcterms:W3CDTF">2023-12-07T18:01:43Z</dcterms:modified>
</cp:coreProperties>
</file>